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65" r:id="rId2"/>
    <p:sldId id="266" r:id="rId3"/>
    <p:sldId id="357" r:id="rId4"/>
    <p:sldId id="358" r:id="rId5"/>
    <p:sldId id="359" r:id="rId6"/>
    <p:sldId id="360" r:id="rId7"/>
    <p:sldId id="361" r:id="rId8"/>
    <p:sldId id="356" r:id="rId9"/>
    <p:sldId id="353" r:id="rId10"/>
    <p:sldId id="354" r:id="rId11"/>
    <p:sldId id="330" r:id="rId12"/>
    <p:sldId id="268" r:id="rId13"/>
    <p:sldId id="334" r:id="rId14"/>
    <p:sldId id="335" r:id="rId15"/>
    <p:sldId id="290" r:id="rId16"/>
    <p:sldId id="333" r:id="rId17"/>
    <p:sldId id="276" r:id="rId18"/>
    <p:sldId id="362" r:id="rId19"/>
    <p:sldId id="363" r:id="rId20"/>
    <p:sldId id="364" r:id="rId21"/>
    <p:sldId id="365" r:id="rId22"/>
    <p:sldId id="269" r:id="rId23"/>
    <p:sldId id="271" r:id="rId24"/>
    <p:sldId id="272" r:id="rId25"/>
    <p:sldId id="270" r:id="rId26"/>
    <p:sldId id="267" r:id="rId27"/>
    <p:sldId id="273" r:id="rId28"/>
    <p:sldId id="544" r:id="rId29"/>
    <p:sldId id="549" r:id="rId30"/>
    <p:sldId id="550" r:id="rId31"/>
    <p:sldId id="54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4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9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56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ight_beam" TargetMode="Externa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jacow.org/medsi2020/papers/wepb17.pdf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xdb.lbl.gov/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hyperlink" Target="https://srxraylib.readthedocs.io/en/latest/srfunc_example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NULL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NUL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5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6.png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NUL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8.pn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5.wmf"/><Relationship Id="rId10" Type="http://schemas.openxmlformats.org/officeDocument/2006/relationships/image" Target="../media/image9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9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hyperlink" Target="http://dx.doi.org/10.1107/S1600577525000190" TargetMode="External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0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hyperlink" Target="https://doi.org/10.1107/S090904950900947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doi.org/10.1119/1.1328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117/12.2530663" TargetMode="External"/><Relationship Id="rId5" Type="http://schemas.openxmlformats.org/officeDocument/2006/relationships/hyperlink" Target="http://dx.doi.org/10.1107/S1600577525000190" TargetMode="External"/><Relationship Id="rId4" Type="http://schemas.openxmlformats.org/officeDocument/2006/relationships/image" Target="../media/image1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oi.org/10.1063/1.291456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19528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Introduction to SR and light sources</a:t>
            </a:r>
          </a:p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02E65-1064-4596-8C94-C41AB5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5" y="-5813"/>
            <a:ext cx="8954100" cy="677078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ALS-U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79B97-BA40-A34B-B2DB-5E6753CD7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543050"/>
            <a:ext cx="4343400" cy="152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5EE9B-481D-1248-9B6C-41EC56557F0D}"/>
              </a:ext>
            </a:extLst>
          </p:cNvPr>
          <p:cNvSpPr txBox="1"/>
          <p:nvPr/>
        </p:nvSpPr>
        <p:spPr>
          <a:xfrm>
            <a:off x="3336420" y="1926223"/>
            <a:ext cx="519694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Linac</a:t>
            </a:r>
          </a:p>
          <a:p>
            <a:pPr algn="ctr"/>
            <a:r>
              <a:rPr lang="en-US" sz="788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(existing)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B97D2-74F5-2A4E-9BF7-E00930A43B14}"/>
              </a:ext>
            </a:extLst>
          </p:cNvPr>
          <p:cNvSpPr txBox="1"/>
          <p:nvPr/>
        </p:nvSpPr>
        <p:spPr>
          <a:xfrm>
            <a:off x="4395153" y="1828175"/>
            <a:ext cx="543740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Booster</a:t>
            </a:r>
          </a:p>
          <a:p>
            <a:pPr algn="ctr"/>
            <a:r>
              <a:rPr lang="en-US" sz="788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(existing)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A6938-D0B0-AF4E-9081-6E3723E9FD43}"/>
              </a:ext>
            </a:extLst>
          </p:cNvPr>
          <p:cNvSpPr txBox="1"/>
          <p:nvPr/>
        </p:nvSpPr>
        <p:spPr>
          <a:xfrm>
            <a:off x="5424870" y="800100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Arial Narrow" charset="0"/>
                <a:cs typeface="Calibri" panose="020F0502020204030204" pitchFamily="34" charset="0"/>
              </a:rPr>
              <a:t>Transfer lines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9A616-779B-1F49-908E-88DAE073C80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896314" y="1054016"/>
            <a:ext cx="218737" cy="1003384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867308-2561-D348-8852-788BC6917866}"/>
              </a:ext>
            </a:extLst>
          </p:cNvPr>
          <p:cNvCxnSpPr>
            <a:cxnSpLocks/>
          </p:cNvCxnSpPr>
          <p:nvPr/>
        </p:nvCxnSpPr>
        <p:spPr>
          <a:xfrm flipH="1" flipV="1">
            <a:off x="5531317" y="2831085"/>
            <a:ext cx="183686" cy="190632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788B57-5CEE-AA44-9B37-BEF5B7BF6E41}"/>
              </a:ext>
            </a:extLst>
          </p:cNvPr>
          <p:cNvCxnSpPr>
            <a:cxnSpLocks/>
          </p:cNvCxnSpPr>
          <p:nvPr/>
        </p:nvCxnSpPr>
        <p:spPr>
          <a:xfrm flipV="1">
            <a:off x="2819382" y="2693786"/>
            <a:ext cx="438168" cy="410579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FDBAC-2485-9446-B17E-72237339A682}"/>
              </a:ext>
            </a:extLst>
          </p:cNvPr>
          <p:cNvSpPr/>
          <p:nvPr/>
        </p:nvSpPr>
        <p:spPr>
          <a:xfrm>
            <a:off x="4654949" y="3004438"/>
            <a:ext cx="291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chemeClr val="bg2">
                  <a:lumMod val="75000"/>
                </a:scheme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2.0 GeV 9BA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ring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existing tunnel optimized for low emittance and high soft x-ray brightness and coherent flux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05D15-4271-C740-95E4-396419A84139}"/>
              </a:ext>
            </a:extLst>
          </p:cNvPr>
          <p:cNvSpPr/>
          <p:nvPr/>
        </p:nvSpPr>
        <p:spPr>
          <a:xfrm>
            <a:off x="831339" y="3079548"/>
            <a:ext cx="311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chemeClr val="bg2">
                  <a:lumMod val="75000"/>
                </a:scheme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2.0 GeV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accumulator ring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full-energy swap-out injection and recovery of bunch trains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94C25A-56D3-174C-A234-EC726E8219B5}"/>
              </a:ext>
            </a:extLst>
          </p:cNvPr>
          <p:cNvSpPr/>
          <p:nvPr/>
        </p:nvSpPr>
        <p:spPr>
          <a:xfrm>
            <a:off x="2000250" y="1026477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rgbClr val="63666A">
                  <a:lumMod val="75000"/>
                </a:srgb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full-length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undulators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optimized for high coherent flux</a:t>
            </a:r>
            <a:endParaRPr lang="en-US" sz="1050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60246-670A-9C4C-BA36-3F253CD04861}"/>
              </a:ext>
            </a:extLst>
          </p:cNvPr>
          <p:cNvCxnSpPr>
            <a:cxnSpLocks/>
          </p:cNvCxnSpPr>
          <p:nvPr/>
        </p:nvCxnSpPr>
        <p:spPr>
          <a:xfrm flipH="1">
            <a:off x="4034173" y="1423166"/>
            <a:ext cx="159087" cy="208745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060246-670A-9C4C-BA36-3F253CD04861}"/>
              </a:ext>
            </a:extLst>
          </p:cNvPr>
          <p:cNvCxnSpPr>
            <a:cxnSpLocks/>
          </p:cNvCxnSpPr>
          <p:nvPr/>
        </p:nvCxnSpPr>
        <p:spPr>
          <a:xfrm>
            <a:off x="4194919" y="1423208"/>
            <a:ext cx="1121085" cy="288144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11181" y="3304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98141B-E8EB-3249-B2B1-D2706BD8EC15}"/>
              </a:ext>
            </a:extLst>
          </p:cNvPr>
          <p:cNvGrpSpPr/>
          <p:nvPr/>
        </p:nvGrpSpPr>
        <p:grpSpPr>
          <a:xfrm>
            <a:off x="6457951" y="285751"/>
            <a:ext cx="1497578" cy="2467946"/>
            <a:chOff x="8493651" y="1008862"/>
            <a:chExt cx="2525845" cy="4663986"/>
          </a:xfrm>
        </p:grpSpPr>
        <p:pic>
          <p:nvPicPr>
            <p:cNvPr id="21" name="Picture 20" descr="beamspot_als.pdf">
              <a:extLst>
                <a:ext uri="{FF2B5EF4-FFF2-40B4-BE49-F238E27FC236}">
                  <a16:creationId xmlns:a16="http://schemas.microsoft.com/office/drawing/2014/main" id="{F7428C46-478D-BD4A-A1B1-404AEC148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4616" y="1314860"/>
              <a:ext cx="2521821" cy="1891367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19D8B2F-5175-5043-B42C-93512DF2CAF8}"/>
                </a:ext>
              </a:extLst>
            </p:cNvPr>
            <p:cNvSpPr/>
            <p:nvPr/>
          </p:nvSpPr>
          <p:spPr>
            <a:xfrm rot="5400000">
              <a:off x="9554131" y="3353430"/>
              <a:ext cx="533400" cy="30480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57169">
                <a:defRPr/>
              </a:pPr>
              <a:endParaRPr lang="en-US" sz="1013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23" name="Picture 22" descr="beamspot_alsu.pdf">
              <a:extLst>
                <a:ext uri="{FF2B5EF4-FFF2-40B4-BE49-F238E27FC236}">
                  <a16:creationId xmlns:a16="http://schemas.microsoft.com/office/drawing/2014/main" id="{2E66923C-260F-5C41-A1ED-4CD54AA0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3651" y="3780040"/>
              <a:ext cx="2523744" cy="189280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A689D9-AC10-5A4E-B035-0932BA1A57CD}"/>
                </a:ext>
              </a:extLst>
            </p:cNvPr>
            <p:cNvSpPr txBox="1"/>
            <p:nvPr/>
          </p:nvSpPr>
          <p:spPr>
            <a:xfrm>
              <a:off x="9120789" y="1482263"/>
              <a:ext cx="1363185" cy="46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4"/>
              <a:r>
                <a:rPr lang="en-US" sz="1013" dirty="0">
                  <a:solidFill>
                    <a:srgbClr val="FFFFFF"/>
                  </a:solidFill>
                  <a:latin typeface="Calibri"/>
                  <a:cs typeface="Calibri"/>
                </a:rPr>
                <a:t>Today’s ALS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6C515E-CCF5-C841-B586-2AAF73D33C10}"/>
                </a:ext>
              </a:extLst>
            </p:cNvPr>
            <p:cNvSpPr txBox="1"/>
            <p:nvPr/>
          </p:nvSpPr>
          <p:spPr>
            <a:xfrm>
              <a:off x="9159972" y="3943411"/>
              <a:ext cx="1268557" cy="46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4"/>
              <a:r>
                <a:rPr lang="en-US" sz="1013" dirty="0">
                  <a:solidFill>
                    <a:srgbClr val="FFFFFF"/>
                  </a:solidFill>
                  <a:latin typeface="Calibri"/>
                  <a:cs typeface="Calibri"/>
                </a:rPr>
                <a:t>Future 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6B4C47-AE14-A24D-BA99-7442E072E1EC}"/>
                </a:ext>
              </a:extLst>
            </p:cNvPr>
            <p:cNvSpPr txBox="1"/>
            <p:nvPr/>
          </p:nvSpPr>
          <p:spPr>
            <a:xfrm>
              <a:off x="8495753" y="1008862"/>
              <a:ext cx="2523743" cy="4690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685784"/>
              <a:r>
                <a:rPr lang="en-US" sz="1013" b="1" dirty="0">
                  <a:solidFill>
                    <a:srgbClr val="006BA6"/>
                  </a:solidFill>
                  <a:latin typeface="Calibri"/>
                  <a:cs typeface="Calibri"/>
                </a:rPr>
                <a:t>Electron Beam Profiles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4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The Beam: Spectrum and Size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82FB1-58D9-4D7C-85F7-886EAC37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0" y="3435290"/>
            <a:ext cx="2212303" cy="1426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6712C-5260-4ABB-B333-AFAB2B1A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60" y="3133990"/>
            <a:ext cx="1178497" cy="156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/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Size: FWHM </a:t>
                </a:r>
              </a:p>
              <a:p>
                <a:r>
                  <a:rPr lang="en-US" dirty="0"/>
                  <a:t>If profile is Gaussian </a:t>
                </a:r>
              </a:p>
              <a:p>
                <a:r>
                  <a:rPr lang="en-US" dirty="0"/>
                  <a:t>FWHM = 2.355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blipFill>
                <a:blip r:embed="rId4"/>
                <a:stretch>
                  <a:fillRect l="-984"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623B21-C9D9-4ED8-9E79-1633C1B113AC}"/>
              </a:ext>
            </a:extLst>
          </p:cNvPr>
          <p:cNvCxnSpPr>
            <a:cxnSpLocks/>
          </p:cNvCxnSpPr>
          <p:nvPr/>
        </p:nvCxnSpPr>
        <p:spPr>
          <a:xfrm>
            <a:off x="5382126" y="4299284"/>
            <a:ext cx="68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8262D-94F7-4EFC-B71F-AB3A44F24BA2}"/>
              </a:ext>
            </a:extLst>
          </p:cNvPr>
          <p:cNvCxnSpPr>
            <a:cxnSpLocks/>
          </p:cNvCxnSpPr>
          <p:nvPr/>
        </p:nvCxnSpPr>
        <p:spPr>
          <a:xfrm flipH="1">
            <a:off x="6454814" y="4299284"/>
            <a:ext cx="740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7214D-3914-4B79-88DB-CAE21F157C7D}"/>
              </a:ext>
            </a:extLst>
          </p:cNvPr>
          <p:cNvCxnSpPr>
            <a:cxnSpLocks/>
          </p:cNvCxnSpPr>
          <p:nvPr/>
        </p:nvCxnSpPr>
        <p:spPr>
          <a:xfrm>
            <a:off x="5839326" y="3529263"/>
            <a:ext cx="1009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3FC067-EFE1-43B6-95FE-25DAA881670A}"/>
              </a:ext>
            </a:extLst>
          </p:cNvPr>
          <p:cNvCxnSpPr>
            <a:cxnSpLocks/>
          </p:cNvCxnSpPr>
          <p:nvPr/>
        </p:nvCxnSpPr>
        <p:spPr>
          <a:xfrm flipH="1" flipV="1">
            <a:off x="6259108" y="3004403"/>
            <a:ext cx="1" cy="87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1572F4-2715-4A8D-975E-FDC443C47AAE}"/>
              </a:ext>
            </a:extLst>
          </p:cNvPr>
          <p:cNvSpPr txBox="1"/>
          <p:nvPr/>
        </p:nvSpPr>
        <p:spPr>
          <a:xfrm>
            <a:off x="6824849" y="337537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49759-4B45-46D5-AF5B-4FADE9821F8D}"/>
              </a:ext>
            </a:extLst>
          </p:cNvPr>
          <p:cNvSpPr txBox="1"/>
          <p:nvPr/>
        </p:nvSpPr>
        <p:spPr>
          <a:xfrm>
            <a:off x="6272409" y="291530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42719" y="757634"/>
            <a:ext cx="8084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>
                <a:hlinkClick r:id="rId5"/>
              </a:rPr>
              <a:t>light beam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or </a:t>
            </a:r>
            <a:r>
              <a:rPr lang="en-US" b="1" dirty="0"/>
              <a:t>beam of light</a:t>
            </a:r>
            <a:r>
              <a:rPr lang="en-US" dirty="0"/>
              <a:t> is a directional projection of light energy radiating from a light source.</a:t>
            </a:r>
          </a:p>
          <a:p>
            <a:endParaRPr lang="en-US" dirty="0"/>
          </a:p>
          <a:p>
            <a:r>
              <a:rPr lang="en-US" dirty="0"/>
              <a:t>Collection of particles [photons]</a:t>
            </a:r>
          </a:p>
          <a:p>
            <a:r>
              <a:rPr lang="en-US" dirty="0"/>
              <a:t>Collection of waves</a:t>
            </a:r>
          </a:p>
          <a:p>
            <a:endParaRPr lang="en-US" dirty="0"/>
          </a:p>
          <a:p>
            <a:r>
              <a:rPr lang="en-US" dirty="0"/>
              <a:t>The main parameters can be represented: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histograms if they are discrete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functions if they are continuous variables</a:t>
            </a:r>
          </a:p>
          <a:p>
            <a:endParaRPr lang="en-US" dirty="0"/>
          </a:p>
          <a:p>
            <a:r>
              <a:rPr lang="en-US" dirty="0"/>
              <a:t>               S</a:t>
            </a:r>
            <a:r>
              <a:rPr lang="en-GB" dirty="0" err="1"/>
              <a:t>pectrum</a:t>
            </a:r>
            <a:r>
              <a:rPr lang="en-GB" dirty="0"/>
              <a:t> I(E)                                                                 Beam profile I(</a:t>
            </a:r>
            <a:r>
              <a:rPr lang="en-GB" dirty="0" err="1"/>
              <a:t>x,y</a:t>
            </a:r>
            <a:r>
              <a:rPr lang="en-GB" dirty="0"/>
              <a:t>)  [cartesian]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451859-F908-47C4-8AC2-1688CFB0ED82}"/>
              </a:ext>
            </a:extLst>
          </p:cNvPr>
          <p:cNvSpPr/>
          <p:nvPr/>
        </p:nvSpPr>
        <p:spPr>
          <a:xfrm>
            <a:off x="3224273" y="3683151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ED7BED8-F826-4B8F-B608-A2C46361D702}"/>
              </a:ext>
            </a:extLst>
          </p:cNvPr>
          <p:cNvSpPr/>
          <p:nvPr/>
        </p:nvSpPr>
        <p:spPr>
          <a:xfrm rot="10800000">
            <a:off x="5073031" y="3711787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4EF58-3C97-43CA-AD93-AF7413962436}"/>
              </a:ext>
            </a:extLst>
          </p:cNvPr>
          <p:cNvSpPr txBox="1"/>
          <p:nvPr/>
        </p:nvSpPr>
        <p:spPr>
          <a:xfrm>
            <a:off x="3618352" y="363313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I(</a:t>
            </a:r>
            <a:r>
              <a:rPr lang="en-US" dirty="0" err="1"/>
              <a:t>E,x,y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CORRELATED!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630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6" y="2182907"/>
            <a:ext cx="2684041" cy="1808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7220813" y="766555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090" y="821956"/>
            <a:ext cx="554147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Source spectrum (Photon flux or spectral power vs Energy)</a:t>
            </a:r>
            <a:endParaRPr lang="en-US" sz="144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4" y="1911516"/>
            <a:ext cx="2705262" cy="2197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888" y="2522481"/>
            <a:ext cx="183124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720" kern="1200" dirty="0">
                <a:solidFill>
                  <a:prstClr val="black"/>
                </a:solidFill>
                <a:ea typeface="+mn-ea"/>
                <a:cs typeface="+mn-cs"/>
              </a:rPr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127373" y="1193853"/>
            <a:ext cx="2186880" cy="320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0324" y="2331499"/>
            <a:ext cx="763878" cy="1938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  </a:t>
            </a:r>
            <a:r>
              <a:rPr lang="en-US" sz="1080" kern="1200" dirty="0">
                <a:solidFill>
                  <a:srgbClr val="002060"/>
                </a:solidFill>
                <a:ea typeface="+mn-ea"/>
                <a:cs typeface="+mn-cs"/>
              </a:rPr>
              <a:t>Wiggler</a:t>
            </a:r>
            <a:endParaRPr lang="en-GB" sz="1080" kern="1200" dirty="0">
              <a:solidFill>
                <a:srgbClr val="002060"/>
              </a:solidFill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4700" y="3048735"/>
            <a:ext cx="700260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srgbClr val="00B050"/>
                </a:solidFill>
                <a:ea typeface="+mn-ea"/>
                <a:cs typeface="+mn-cs"/>
              </a:rPr>
              <a:t>Bending </a:t>
            </a:r>
          </a:p>
          <a:p>
            <a:pPr defTabSz="822960">
              <a:buClrTx/>
            </a:pPr>
            <a:r>
              <a:rPr lang="en-US" sz="1080" kern="1200" dirty="0">
                <a:solidFill>
                  <a:srgbClr val="00B050"/>
                </a:solidFill>
                <a:ea typeface="+mn-ea"/>
                <a:cs typeface="+mn-cs"/>
              </a:rPr>
              <a:t>magnet</a:t>
            </a:r>
            <a:endParaRPr lang="en-GB" sz="990" kern="1200" dirty="0">
              <a:solidFill>
                <a:srgbClr val="00B050"/>
              </a:solidFill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569910" y="2752997"/>
            <a:ext cx="729116" cy="20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0843" y="2246892"/>
            <a:ext cx="665415" cy="14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8016" y="2223785"/>
            <a:ext cx="763878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srgbClr val="AF007C">
                    <a:lumMod val="60000"/>
                    <a:lumOff val="40000"/>
                  </a:srgbClr>
                </a:solidFill>
                <a:ea typeface="+mn-ea"/>
                <a:cs typeface="+mn-cs"/>
              </a:rPr>
              <a:t>Undulator</a:t>
            </a:r>
            <a:endParaRPr lang="en-GB" sz="990" kern="1200" dirty="0">
              <a:solidFill>
                <a:srgbClr val="AF007C">
                  <a:lumMod val="60000"/>
                  <a:lumOff val="40000"/>
                </a:srgbClr>
              </a:solidFill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95B32B-2932-4C98-9A97-B6FCDAE0A0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Intensity vs 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/>
              <p:nvPr/>
            </p:nvSpPr>
            <p:spPr>
              <a:xfrm>
                <a:off x="393060" y="631781"/>
                <a:ext cx="8480596" cy="1886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 can be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Flux</a:t>
                </a:r>
                <a:r>
                  <a:rPr lang="en-US" dirty="0"/>
                  <a:t>: Photons per second per (variable) bandwidth (0.1% E) 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Spectral power</a:t>
                </a:r>
                <a:r>
                  <a:rPr lang="en-US" dirty="0"/>
                  <a:t>: Power per (constant) bandwidth </a:t>
                </a:r>
                <a:r>
                  <a:rPr lang="en-US" dirty="0">
                    <a:solidFill>
                      <a:srgbClr val="FF0000"/>
                    </a:solidFill>
                  </a:rPr>
                  <a:t>W/eV </a:t>
                </a:r>
              </a:p>
              <a:p>
                <a:endParaRPr lang="en-US" dirty="0"/>
              </a:p>
              <a:p>
                <a:r>
                  <a:rPr lang="en-US" dirty="0"/>
                  <a:t>Spectral power = Flux </a:t>
                </a:r>
                <a:r>
                  <a:rPr lang="en-US"/>
                  <a:t>x constant </a:t>
                </a:r>
                <a:r>
                  <a:rPr lang="en-US" dirty="0"/>
                  <a:t>(constant = 1e3 * 1.602176634e-19)</a:t>
                </a:r>
              </a:p>
              <a:p>
                <a:endParaRPr lang="en-US" dirty="0"/>
              </a:p>
              <a:p>
                <a:r>
                  <a:rPr lang="en-US" dirty="0"/>
                  <a:t>Total power = integral of spectral power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0" y="631781"/>
                <a:ext cx="8480596" cy="1886222"/>
              </a:xfrm>
              <a:prstGeom prst="rect">
                <a:avLst/>
              </a:prstGeom>
              <a:blipFill>
                <a:blip r:embed="rId2"/>
                <a:stretch>
                  <a:fillRect l="-216" t="-647" b="-307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2A650-A0F4-479C-8216-BFB5FB44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7" y="2816384"/>
            <a:ext cx="2497937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B988B-4E19-4E2E-99F3-A4B754236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88" y="2835696"/>
            <a:ext cx="2497889" cy="1879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5D48EA-F42B-4421-ABE0-35E4BF2C15C4}"/>
              </a:ext>
            </a:extLst>
          </p:cNvPr>
          <p:cNvCxnSpPr>
            <a:cxnSpLocks/>
          </p:cNvCxnSpPr>
          <p:nvPr/>
        </p:nvCxnSpPr>
        <p:spPr>
          <a:xfrm>
            <a:off x="2848594" y="3775496"/>
            <a:ext cx="1187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D0611C-8EF5-4BF4-A321-52C9B2C2BE99}"/>
              </a:ext>
            </a:extLst>
          </p:cNvPr>
          <p:cNvSpPr txBox="1"/>
          <p:nvPr/>
        </p:nvSpPr>
        <p:spPr>
          <a:xfrm>
            <a:off x="2566883" y="3376974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 =  1e3 * 1.6e-19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AB8AD8-6B10-4854-B4BA-6F0213D50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93" y="2698336"/>
            <a:ext cx="1750800" cy="12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8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I(E) and I(x, y) are correlated (3D dependency)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/>
              <p:nvPr/>
            </p:nvSpPr>
            <p:spPr>
              <a:xfrm>
                <a:off x="393060" y="562930"/>
                <a:ext cx="8357879" cy="15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I(E, x, y):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Flux vs (E, x, y): Photons/s/0.1%bw/</a:t>
                </a:r>
                <a:r>
                  <a:rPr lang="en-US" dirty="0">
                    <a:solidFill>
                      <a:srgbClr val="FF0000"/>
                    </a:solidFill>
                  </a:rPr>
                  <a:t>mm^2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Spectral power vs (E, x, y): W/eV/</a:t>
                </a:r>
                <a:r>
                  <a:rPr lang="en-US" dirty="0">
                    <a:solidFill>
                      <a:srgbClr val="FF0000"/>
                    </a:solidFill>
                  </a:rPr>
                  <a:t>mm^2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Power density</a:t>
                </a:r>
                <a:r>
                  <a:rPr lang="en-US" dirty="0"/>
                  <a:t>: integral over E: W/mm^2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b="1" dirty="0"/>
                  <a:t>Spectral power</a:t>
                </a:r>
                <a:r>
                  <a:rPr lang="en-US" dirty="0"/>
                  <a:t>: integral over (x, y): W/eV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/>
                  <a:t>Total power </a:t>
                </a:r>
                <a:r>
                  <a:rPr lang="en-US" dirty="0"/>
                  <a:t>– triple integral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∭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𝑑𝑦𝑑𝐸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0" y="562930"/>
                <a:ext cx="8357879" cy="1522020"/>
              </a:xfrm>
              <a:prstGeom prst="rect">
                <a:avLst/>
              </a:prstGeom>
              <a:blipFill>
                <a:blip r:embed="rId4"/>
                <a:stretch>
                  <a:fillRect l="-219" t="-400" b="-3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2763915-E6A6-48E6-A760-D3F84EE1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879" y="2523133"/>
            <a:ext cx="2636267" cy="1902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9E4D83-9177-46C1-BC72-8DBE06D23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569" y="2499664"/>
            <a:ext cx="2751704" cy="1969212"/>
          </a:xfrm>
          <a:prstGeom prst="rect">
            <a:avLst/>
          </a:prstGeom>
        </p:spPr>
      </p:pic>
      <p:pic>
        <p:nvPicPr>
          <p:cNvPr id="4" name="wigler_radiation">
            <a:hlinkClick r:id="" action="ppaction://media"/>
            <a:extLst>
              <a:ext uri="{FF2B5EF4-FFF2-40B4-BE49-F238E27FC236}">
                <a16:creationId xmlns:a16="http://schemas.microsoft.com/office/drawing/2014/main" id="{18BFF139-6FAF-457B-89A3-FCA57670A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5784" y="2548029"/>
            <a:ext cx="2732672" cy="18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195757" y="627985"/>
            <a:ext cx="828060" cy="785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892038" y="799389"/>
            <a:ext cx="860062" cy="71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Examples of correlation between I(E) and I(x, y)</a:t>
            </a:r>
            <a:endParaRPr lang="en-GB" sz="2160" cap="none" dirty="0"/>
          </a:p>
        </p:txBody>
      </p:sp>
      <p:sp>
        <p:nvSpPr>
          <p:cNvPr id="13" name="TextBox 12"/>
          <p:cNvSpPr txBox="1"/>
          <p:nvPr/>
        </p:nvSpPr>
        <p:spPr>
          <a:xfrm>
            <a:off x="726246" y="819725"/>
            <a:ext cx="27219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Undulator spectral flux density</a:t>
            </a:r>
          </a:p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x, y, E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621" y="853099"/>
            <a:ext cx="273166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Wiggler [and short ID’s] spectral flux density</a:t>
            </a:r>
          </a:p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x, y, E)</a:t>
            </a:r>
            <a:endParaRPr lang="en-GB" sz="162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155265" y="1816201"/>
            <a:ext cx="3221636" cy="20045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7064" y="1560765"/>
            <a:ext cx="3621165" cy="2242465"/>
            <a:chOff x="4570176" y="1273172"/>
            <a:chExt cx="4023517" cy="249162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y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080" i="1" kern="1200" dirty="0">
                  <a:solidFill>
                    <a:prstClr val="black"/>
                  </a:solidFill>
                  <a:ea typeface="+mn-ea"/>
                  <a:cs typeface="+mn-cs"/>
                </a:rPr>
                <a:t>E</a:t>
              </a:r>
              <a:endParaRPr lang="en-GB" sz="108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945" kern="1200" dirty="0">
                  <a:solidFill>
                    <a:prstClr val="black"/>
                  </a:solidFill>
                  <a:ea typeface="+mn-ea"/>
                  <a:cs typeface="+mn-cs"/>
                </a:rPr>
                <a:t>Photon flux</a:t>
              </a:r>
              <a:endParaRPr lang="en-GB" sz="945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2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72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Photon Energy [eV]</a:t>
              </a:r>
              <a:endParaRPr lang="en-GB" sz="72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630" kern="1200" dirty="0">
                  <a:solidFill>
                    <a:prstClr val="black"/>
                  </a:solidFill>
                  <a:ea typeface="+mn-ea"/>
                  <a:cs typeface="+mn-cs"/>
                </a:rPr>
                <a:t>1000              5000                    10000                   15000                     20000</a:t>
              </a:r>
              <a:endParaRPr lang="en-GB" sz="630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89" y="344676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x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463C0-2C7F-4C6A-B9A0-892472D75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C9D1-3B16-4A25-9887-3F2D447B7DD1}"/>
              </a:ext>
            </a:extLst>
          </p:cNvPr>
          <p:cNvSpPr txBox="1"/>
          <p:nvPr/>
        </p:nvSpPr>
        <p:spPr>
          <a:xfrm>
            <a:off x="5210106" y="3829229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density distribution of ESRF-3PW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33980-0DBF-4717-840A-5C1A0AF5C53C}"/>
              </a:ext>
            </a:extLst>
          </p:cNvPr>
          <p:cNvSpPr txBox="1"/>
          <p:nvPr/>
        </p:nvSpPr>
        <p:spPr>
          <a:xfrm>
            <a:off x="5302131" y="4159596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8"/>
              </a:rPr>
              <a:t>https://jacow.org/medsi2020/papers/wepb17.pdf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How “I” is calculated?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/>
              <p:nvPr/>
            </p:nvSpPr>
            <p:spPr>
              <a:xfrm>
                <a:off x="391900" y="403479"/>
                <a:ext cx="7369308" cy="3159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100" dirty="0"/>
              </a:p>
              <a:p>
                <a:r>
                  <a:rPr lang="en-US" sz="1100" dirty="0"/>
                  <a:t>For synchrotron beams, considering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classical electrodynamics (electric field from a moving charge)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phase space volume of the moving charges (~ storage ring emittance) </a:t>
                </a:r>
              </a:p>
              <a:p>
                <a:endParaRPr lang="en-US" sz="1100" dirty="0"/>
              </a:p>
              <a:p>
                <a:pPr marL="171450" indent="-171450">
                  <a:buFont typeface="Symbol" panose="05050102010706020507" pitchFamily="18" charset="2"/>
                  <a:buChar char="Þ"/>
                </a:pPr>
                <a:r>
                  <a:rPr lang="en-US" sz="1100" dirty="0"/>
                  <a:t>It is much simpler to work with electric fields than with intensities. </a:t>
                </a:r>
              </a:p>
              <a:p>
                <a:r>
                  <a:rPr lang="en-US" sz="1100" dirty="0"/>
                  <a:t> </a:t>
                </a:r>
              </a:p>
              <a:p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1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Two perspectives (for propagation):</a:t>
                </a:r>
              </a:p>
              <a:p>
                <a:endParaRPr lang="en-US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Waves: Scalar complex amplitude (at a given position </a:t>
                </a:r>
                <a:r>
                  <a:rPr lang="en-US" sz="1100" i="1" dirty="0"/>
                  <a:t>z</a:t>
                </a:r>
                <a:r>
                  <a:rPr lang="en-US" sz="1100" dirty="0"/>
                  <a:t> </a:t>
                </a:r>
                <a:r>
                  <a:rPr lang="en-US" sz="1100" dirty="0" err="1"/>
                  <a:t>wavefront</a:t>
                </a: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Rays:     Real vectors: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00" y="403479"/>
                <a:ext cx="7369308" cy="3159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871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Spectrum (Flux/Spectral power)</a:t>
                </a:r>
                <a14:m>
                  <m:oMath xmlns:m="http://schemas.openxmlformats.org/officeDocument/2006/math">
                    <m:r>
                      <a:rPr lang="en-US" sz="1440" b="0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power density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692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radiation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flux/power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y, E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blipFill>
                <a:blip r:embed="rId2"/>
                <a:stretch>
                  <a:fillRect l="-264" t="-858" b="-3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8"/>
          <a:stretch/>
        </p:blipFill>
        <p:spPr>
          <a:xfrm>
            <a:off x="2533784" y="2018944"/>
            <a:ext cx="1833049" cy="2687375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2827718" y="1143342"/>
            <a:ext cx="1653718" cy="126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3" idx="1"/>
          </p:cNvCxnSpPr>
          <p:nvPr/>
        </p:nvCxnSpPr>
        <p:spPr>
          <a:xfrm flipH="1">
            <a:off x="3267676" y="1663370"/>
            <a:ext cx="1213760" cy="89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3832933" y="2196779"/>
            <a:ext cx="648503" cy="31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19D3-B7B2-48DB-AADD-DA42C8C52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CD8507-3B99-4E13-A020-DC6A4F4E7678}"/>
              </a:ext>
            </a:extLst>
          </p:cNvPr>
          <p:cNvCxnSpPr>
            <a:cxnSpLocks/>
          </p:cNvCxnSpPr>
          <p:nvPr/>
        </p:nvCxnSpPr>
        <p:spPr>
          <a:xfrm>
            <a:off x="2149016" y="3203068"/>
            <a:ext cx="516360" cy="35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190FEF-D552-4657-BCDB-27BF9B32201C}"/>
              </a:ext>
            </a:extLst>
          </p:cNvPr>
          <p:cNvCxnSpPr>
            <a:cxnSpLocks/>
          </p:cNvCxnSpPr>
          <p:nvPr/>
        </p:nvCxnSpPr>
        <p:spPr>
          <a:xfrm>
            <a:off x="2133601" y="3203067"/>
            <a:ext cx="1848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/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Spectrum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radiation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blipFill>
                <a:blip r:embed="rId4"/>
                <a:stretch>
                  <a:fillRect l="-443" b="-5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469641-6D5C-4839-8E5E-5078C61B5281}"/>
              </a:ext>
            </a:extLst>
          </p:cNvPr>
          <p:cNvCxnSpPr/>
          <p:nvPr/>
        </p:nvCxnSpPr>
        <p:spPr>
          <a:xfrm>
            <a:off x="2045110" y="3692431"/>
            <a:ext cx="1012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27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6C6CF-ADDA-43A3-8F98-AE2496ADEB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0965C2-7A6E-42C9-B625-6439C5E7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Bending magnets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7303E-8558-4052-9274-35BD177B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86" y="1824245"/>
            <a:ext cx="1603218" cy="2520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2A9843-36A7-4C1D-ADF3-91A63830B680}"/>
              </a:ext>
            </a:extLst>
          </p:cNvPr>
          <p:cNvSpPr txBox="1"/>
          <p:nvPr/>
        </p:nvSpPr>
        <p:spPr>
          <a:xfrm>
            <a:off x="0" y="4278518"/>
            <a:ext cx="4668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</a:t>
            </a:r>
            <a:r>
              <a:rPr lang="en-GB" sz="800" dirty="0"/>
              <a:t>                       </a:t>
            </a:r>
            <a:r>
              <a:rPr lang="en-GB" dirty="0">
                <a:hlinkClick r:id="rId3"/>
              </a:rPr>
              <a:t>https://xdb.lbl.gov/</a:t>
            </a:r>
            <a:r>
              <a:rPr lang="en-GB" dirty="0"/>
              <a:t>             </a:t>
            </a:r>
          </a:p>
          <a:p>
            <a:pPr algn="ctr"/>
            <a:endParaRPr lang="en-GB" dirty="0"/>
          </a:p>
          <a:p>
            <a:pPr algn="ctr"/>
            <a:r>
              <a:rPr lang="en-GB" sz="800" dirty="0"/>
              <a:t>   See also:  A </a:t>
            </a:r>
            <a:r>
              <a:rPr lang="en-GB" sz="800" dirty="0" err="1"/>
              <a:t>A</a:t>
            </a:r>
            <a:r>
              <a:rPr lang="en-GB" sz="800" dirty="0"/>
              <a:t> Sokolov and I M </a:t>
            </a:r>
            <a:r>
              <a:rPr lang="en-GB" sz="800" dirty="0" err="1"/>
              <a:t>Ternov</a:t>
            </a:r>
            <a:r>
              <a:rPr lang="en-GB" sz="800" dirty="0"/>
              <a:t>, Synchrotron Radiation, </a:t>
            </a:r>
            <a:r>
              <a:rPr lang="en-GB" sz="800" dirty="0" err="1"/>
              <a:t>Akademik</a:t>
            </a:r>
            <a:r>
              <a:rPr lang="en-GB" sz="800" dirty="0"/>
              <a:t>-Verlag, Berlin, 1968        </a:t>
            </a:r>
            <a:endParaRPr lang="en-GB" sz="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FFBAF2-4535-45B2-90D3-2F5DC55D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17" y="316520"/>
            <a:ext cx="2063207" cy="1907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044DE-2ABC-4453-88F5-AD6B737D0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201" y="2378168"/>
            <a:ext cx="2702239" cy="1839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978DA-9371-4EF0-8229-15DFAA02C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10" y="798913"/>
            <a:ext cx="2943225" cy="942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40B84C-B203-43C3-B0D2-298A9BFED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697" y="1460095"/>
            <a:ext cx="2943225" cy="651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2920D-3FE4-4140-B33F-788172E2D9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454" y="579556"/>
            <a:ext cx="2243712" cy="5700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05A2DB-2E48-46CB-928A-333A1549EDB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56999" y="1193631"/>
            <a:ext cx="1423698" cy="59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A26FA0-D61A-4D9E-AC82-C5CEC150822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75139" y="832020"/>
            <a:ext cx="1955315" cy="3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8DB877-8AAE-4270-81C7-FEFCAC10341B}"/>
              </a:ext>
            </a:extLst>
          </p:cNvPr>
          <p:cNvSpPr txBox="1"/>
          <p:nvPr/>
        </p:nvSpPr>
        <p:spPr>
          <a:xfrm>
            <a:off x="5150336" y="4371976"/>
            <a:ext cx="39469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hlinkClick r:id="rId9"/>
              </a:rPr>
              <a:t>https://srxraylib.readthedocs.io/en/latest/srfunc_examples.html</a:t>
            </a:r>
            <a:r>
              <a:rPr lang="en-GB" sz="105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BB542F-EC6F-43A0-B5CE-4291C6F25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3520" y="2378168"/>
            <a:ext cx="2450402" cy="18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72D7B-CC88-49EE-ABB7-536DA2BDF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4832B-55DE-419A-8043-7458E3FB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devices: K (deflection parameter)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FE377-468F-448C-963B-2808B8E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6" y="1216443"/>
            <a:ext cx="3314787" cy="2710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F51F6-EDE7-4535-8013-D955052C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55" y="1575681"/>
            <a:ext cx="2558210" cy="235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0063F-C83F-4331-89AB-BFE29AB11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58" y="1899008"/>
            <a:ext cx="2111884" cy="370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EB11A-2270-4C55-838E-0A33AA906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336" y="3653261"/>
            <a:ext cx="1752646" cy="435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89D668-2A54-420A-A1FF-F694BC2FF306}"/>
                  </a:ext>
                </a:extLst>
              </p:cNvPr>
              <p:cNvSpPr txBox="1"/>
              <p:nvPr/>
            </p:nvSpPr>
            <p:spPr>
              <a:xfrm>
                <a:off x="5656573" y="2477641"/>
                <a:ext cx="3095527" cy="473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≡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𝑚𝑐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89D668-2A54-420A-A1FF-F694BC2FF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573" y="2477641"/>
                <a:ext cx="3095527" cy="4735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9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816" y="813997"/>
            <a:ext cx="703980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Generational intro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Light sources: BM, Wigglers and Undulators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96181A-CF04-4079-9BFD-BB18B768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B8F0322-2425-4308-9130-8C34D327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24" y="4098033"/>
            <a:ext cx="885830" cy="6735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468ED-A5AD-4869-AA2B-A38B6D44F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BF822-028A-4EC6-AA53-63784E7A8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BM and wigglers:   B(s),           velocity            e- trajectory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64E42-7013-4B0A-B34F-F589715D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77" y="599088"/>
            <a:ext cx="2401294" cy="120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245F1-3295-4A60-882E-B2F7113B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931" y="566636"/>
            <a:ext cx="2592126" cy="1416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B24919-EE53-4F92-AC7C-565BC75EF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809" y="616719"/>
            <a:ext cx="2296636" cy="1268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63FC7-42D7-460B-A4DB-FAD09E675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899" y="2038507"/>
            <a:ext cx="2401294" cy="1292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7408E-F55F-4BEF-9AFE-AFD0CB30A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432" y="1976182"/>
            <a:ext cx="2252675" cy="1416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1E2CC-DE70-4752-9E07-682C5E1EE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999" y="1953916"/>
            <a:ext cx="2296636" cy="1445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5FEE1B-59E7-4BD7-A988-E3BAB4AB1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727" y="3696050"/>
            <a:ext cx="566604" cy="401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66F908-2F99-4A73-BCC8-834A864196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739" y="463281"/>
            <a:ext cx="628580" cy="593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423B23-ADC1-465C-8807-BA6EE3CE89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727" y="2103299"/>
            <a:ext cx="628579" cy="536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55D103-41AF-418D-841F-5FC6EB4F5B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5577" y="3504710"/>
            <a:ext cx="2359590" cy="11866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E07E52-2BD2-41A1-B189-424C2830C1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7621" y="3392844"/>
            <a:ext cx="2392688" cy="1312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F7769B-FC29-4533-AC13-4C7EE2636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8274" y="3441883"/>
            <a:ext cx="2387030" cy="13123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68B338-60BE-4D7B-8E62-EE316240CF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555" y="1123750"/>
            <a:ext cx="1113146" cy="7493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B9BE3B-A28B-4D21-B9F0-00A56B326C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204" y="2763426"/>
            <a:ext cx="938250" cy="5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1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How Undulator Radiation is calculated?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F8D46-07FF-4054-8BC1-F941C266EE6B}"/>
              </a:ext>
            </a:extLst>
          </p:cNvPr>
          <p:cNvSpPr txBox="1"/>
          <p:nvPr/>
        </p:nvSpPr>
        <p:spPr>
          <a:xfrm>
            <a:off x="391900" y="403479"/>
            <a:ext cx="7369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Undulator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ABB542-08AF-4058-BB6E-A0E3A6F2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6" y="1042804"/>
            <a:ext cx="2227883" cy="18477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D6F347-FBA2-40A0-8C36-476DA0C9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87" y="3522372"/>
            <a:ext cx="5710708" cy="747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DDD75B-0A24-468C-A8A1-809FE096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738" y="1231066"/>
            <a:ext cx="1910396" cy="17966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338A19-1581-4B23-916B-8C23B8761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456" y="618962"/>
            <a:ext cx="3189677" cy="23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82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757149"/>
            <a:ext cx="2496833" cy="963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≡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𝑚𝑐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227" y="627534"/>
            <a:ext cx="3010145" cy="23674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494" y="3007325"/>
            <a:ext cx="2431698" cy="1934610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248635" y="2682812"/>
            <a:ext cx="324036" cy="32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630689" y="4326296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7210D-E6A2-4436-AD24-4ADB024E31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2F041-11A2-45DB-A15D-2720573FAE39}"/>
              </a:ext>
            </a:extLst>
          </p:cNvPr>
          <p:cNvSpPr txBox="1"/>
          <p:nvPr/>
        </p:nvSpPr>
        <p:spPr>
          <a:xfrm>
            <a:off x="5821899" y="453911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ESRF ID20 U32c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A66E6-1D74-4CE1-88D9-CEBB8F7676D7}"/>
              </a:ext>
            </a:extLst>
          </p:cNvPr>
          <p:cNvCxnSpPr/>
          <p:nvPr/>
        </p:nvCxnSpPr>
        <p:spPr>
          <a:xfrm flipH="1">
            <a:off x="6874933" y="3708400"/>
            <a:ext cx="507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113164-DC99-451B-9D9E-3CDA285C9C0F}"/>
              </a:ext>
            </a:extLst>
          </p:cNvPr>
          <p:cNvSpPr txBox="1"/>
          <p:nvPr/>
        </p:nvSpPr>
        <p:spPr>
          <a:xfrm>
            <a:off x="7391597" y="3554511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“red shift”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CE4EB-B445-4A8B-B87B-0E388BBD4CC8}"/>
              </a:ext>
            </a:extLst>
          </p:cNvPr>
          <p:cNvSpPr txBox="1"/>
          <p:nvPr/>
        </p:nvSpPr>
        <p:spPr>
          <a:xfrm>
            <a:off x="2769298" y="1700683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Undulator period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06B7D-3BFA-40D3-B874-A53B92E2B5DE}"/>
              </a:ext>
            </a:extLst>
          </p:cNvPr>
          <p:cNvCxnSpPr/>
          <p:nvPr/>
        </p:nvCxnSpPr>
        <p:spPr>
          <a:xfrm>
            <a:off x="3372584" y="2008460"/>
            <a:ext cx="0" cy="31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A3B241-3F40-497E-8FC5-39835A6DE07D}"/>
              </a:ext>
            </a:extLst>
          </p:cNvPr>
          <p:cNvSpPr txBox="1"/>
          <p:nvPr/>
        </p:nvSpPr>
        <p:spPr>
          <a:xfrm>
            <a:off x="266709" y="3400622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Photon wavelength</a:t>
            </a:r>
          </a:p>
          <a:p>
            <a:pPr algn="ctr"/>
            <a:r>
              <a:rPr lang="en-US" dirty="0"/>
              <a:t>(harmonics)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888157-73AC-45BC-BB99-4C9542ABB93D}"/>
              </a:ext>
            </a:extLst>
          </p:cNvPr>
          <p:cNvCxnSpPr>
            <a:cxnSpLocks/>
          </p:cNvCxnSpPr>
          <p:nvPr/>
        </p:nvCxnSpPr>
        <p:spPr>
          <a:xfrm flipV="1">
            <a:off x="560439" y="3264311"/>
            <a:ext cx="231149" cy="15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17293-EBEF-4496-8344-6F3C62BFA722}"/>
              </a:ext>
            </a:extLst>
          </p:cNvPr>
          <p:cNvSpPr/>
          <p:nvPr/>
        </p:nvSpPr>
        <p:spPr>
          <a:xfrm>
            <a:off x="4995854" y="779054"/>
            <a:ext cx="441752" cy="1916288"/>
          </a:xfrm>
          <a:prstGeom prst="rect">
            <a:avLst/>
          </a:prstGeom>
          <a:solidFill>
            <a:schemeClr val="accent4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0912AE-A2A5-4396-8309-682F8B7ED8E6}"/>
              </a:ext>
            </a:extLst>
          </p:cNvPr>
          <p:cNvSpPr txBox="1"/>
          <p:nvPr/>
        </p:nvSpPr>
        <p:spPr>
          <a:xfrm>
            <a:off x="3461439" y="515893"/>
            <a:ext cx="139934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93" y="2794595"/>
            <a:ext cx="2770262" cy="2053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Peak position vs aperture size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287418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34067" y="370100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73" y="950920"/>
            <a:ext cx="463948" cy="513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817" y="807526"/>
            <a:ext cx="2480305" cy="186022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932951" y="1539635"/>
            <a:ext cx="388843" cy="12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580156" y="3701001"/>
            <a:ext cx="2376612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389942" y="3380305"/>
            <a:ext cx="174297" cy="4670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65" name="Rectángulo 17"/>
          <p:cNvSpPr/>
          <p:nvPr/>
        </p:nvSpPr>
        <p:spPr>
          <a:xfrm>
            <a:off x="6243542" y="3267336"/>
            <a:ext cx="70083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777751" y="575299"/>
            <a:ext cx="10679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st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4902F-0070-4B02-8710-4246E8F6F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>
                <a:solidFill>
                  <a:schemeClr val="tx1"/>
                </a:solidFill>
              </a:rPr>
              <a:t>Undulator emission simulation: Peak position vs K</a:t>
            </a:r>
            <a:endParaRPr lang="en-GB" sz="2160" cap="non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263699" y="513899"/>
            <a:ext cx="1444857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642" y="828946"/>
            <a:ext cx="3878520" cy="30913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39FD-7A72-44F3-8A22-B39D1B9CDC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/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/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h𝑐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= </a:t>
                </a:r>
                <a:r>
                  <a:rPr lang="en-GB" dirty="0">
                    <a:solidFill>
                      <a:srgbClr val="0070C0"/>
                    </a:solidFill>
                  </a:rPr>
                  <a:t>1.2398e-06</a:t>
                </a:r>
                <a:r>
                  <a: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5E48126-411E-43B2-BA58-92D8FD995162}"/>
              </a:ext>
            </a:extLst>
          </p:cNvPr>
          <p:cNvSpPr txBox="1"/>
          <p:nvPr/>
        </p:nvSpPr>
        <p:spPr>
          <a:xfrm>
            <a:off x="116350" y="2571750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Memorandum: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93" y="1155155"/>
            <a:ext cx="3700529" cy="295012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8253BF8-DAFB-42C6-A092-090DEBADDE8F}"/>
              </a:ext>
            </a:extLst>
          </p:cNvPr>
          <p:cNvSpPr/>
          <p:nvPr/>
        </p:nvSpPr>
        <p:spPr>
          <a:xfrm>
            <a:off x="5764759" y="1166077"/>
            <a:ext cx="2357595" cy="2618523"/>
          </a:xfrm>
          <a:prstGeom prst="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</a:t>
            </a:r>
            <a:r>
              <a:rPr lang="en-US" sz="2160" dirty="0">
                <a:solidFill>
                  <a:schemeClr val="tx1"/>
                </a:solidFill>
              </a:rPr>
              <a:t>Peak position vs K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05" y="925749"/>
            <a:ext cx="583265" cy="62594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162483" y="539199"/>
            <a:ext cx="1613482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6905059" y="1264508"/>
            <a:ext cx="1217295" cy="48012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FCB39-4A92-4DD5-9DBB-10D9A15EC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C9C71-F836-4AE9-B1E1-561BC89DFF8B}"/>
              </a:ext>
            </a:extLst>
          </p:cNvPr>
          <p:cNvSpPr/>
          <p:nvPr/>
        </p:nvSpPr>
        <p:spPr>
          <a:xfrm>
            <a:off x="5080000" y="1155155"/>
            <a:ext cx="511814" cy="2629445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EC2C5A-78FE-428C-BF3E-5449515FA9E8}"/>
              </a:ext>
            </a:extLst>
          </p:cNvPr>
          <p:cNvSpPr/>
          <p:nvPr/>
        </p:nvSpPr>
        <p:spPr>
          <a:xfrm>
            <a:off x="5420086" y="1166077"/>
            <a:ext cx="1479895" cy="2629445"/>
          </a:xfrm>
          <a:prstGeom prst="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 (gap)</a:t>
            </a:r>
            <a:endParaRPr lang="en-GB" sz="2160" cap="non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8" y="1036263"/>
            <a:ext cx="1693436" cy="2359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79347" y="936067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56325" y="1671815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3712579" y="1507346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774964" y="1537217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84401" y="1379063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361309" y="1704628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61309" y="70837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18707" y="10725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2720" y="1065008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6943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41342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813236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29341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293417" y="182646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787990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41342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32993" y="184832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85852" y="1826467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05015" y="105094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586455" y="104762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040039" y="104287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530369" y="103626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519672" y="180468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020463" y="182043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540282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068388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7337" y="182092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228244" y="1414859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6814825" y="1551574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08286" y="1335506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87609" y="170161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blipFill>
                <a:blip r:embed="rId5"/>
                <a:stretch>
                  <a:fillRect l="-1639" r="-3005" b="-39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718" y="3055030"/>
            <a:ext cx="720090" cy="882968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2694771" y="330429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07C8C-EBCD-40FD-8F09-3D91994E1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9C4A-EFB0-4BA2-8132-C39E528B8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906" y="2673006"/>
            <a:ext cx="3774963" cy="21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0729" y="2454149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Reducing </a:t>
            </a:r>
          </a:p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𝑩</m:t>
                          </m:r>
                        </m:e>
                        <m:sub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blipFill>
                <a:blip r:embed="rId4"/>
                <a:stretch>
                  <a:fillRect l="-1617" r="-2965" b="-41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559936" y="268863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299" y="1003290"/>
            <a:ext cx="3470174" cy="346328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827214" y="2546821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18046" y="2449872"/>
            <a:ext cx="109814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larger wavelength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064381" y="2688337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881F8-01AF-4DA1-851F-32616F721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D6F3B-2C48-4C91-82EF-9BF62E9138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179D1-55E6-4A79-812A-F43D081C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292631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Approximating emission </a:t>
            </a:r>
            <a:r>
              <a:rPr lang="en-US" sz="1800" dirty="0">
                <a:solidFill>
                  <a:srgbClr val="FF0000"/>
                </a:solidFill>
              </a:rPr>
              <a:t>on-resonance by Gaussians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 err="1">
                <a:solidFill>
                  <a:schemeClr val="tx1"/>
                </a:solidFill>
              </a:rPr>
              <a:t>Onuki</a:t>
            </a:r>
            <a:r>
              <a:rPr lang="en-US" sz="1800" dirty="0">
                <a:solidFill>
                  <a:schemeClr val="tx1"/>
                </a:solidFill>
              </a:rPr>
              <a:t> &amp; </a:t>
            </a:r>
            <a:r>
              <a:rPr lang="en-US" sz="1800" dirty="0" err="1">
                <a:solidFill>
                  <a:schemeClr val="tx1"/>
                </a:solidFill>
              </a:rPr>
              <a:t>Elleaume</a:t>
            </a:r>
            <a:r>
              <a:rPr lang="en-US" sz="1800" dirty="0">
                <a:solidFill>
                  <a:schemeClr val="tx1"/>
                </a:solidFill>
              </a:rPr>
              <a:t> Undulators, Wigglers  and their applications, CRC press, 2002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GB" sz="1800" dirty="0">
                <a:solidFill>
                  <a:schemeClr val="tx1"/>
                </a:solidFill>
              </a:rPr>
            </a:b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98E142E1-736C-4559-AA6B-EE3B1DA006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OASYS-Photon transport | HERCULES2024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F8F487-B74C-4C5C-9642-8D51CA6BF332}"/>
              </a:ext>
            </a:extLst>
          </p:cNvPr>
          <p:cNvSpPr/>
          <p:nvPr/>
        </p:nvSpPr>
        <p:spPr>
          <a:xfrm>
            <a:off x="1143000" y="1828800"/>
            <a:ext cx="97155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8632859-FA6E-46B7-B928-4352BC095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40000">
            <a:off x="4847823" y="886406"/>
            <a:ext cx="3821638" cy="2502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FDEF373-0BC6-4E2A-9680-CB7C365D3E7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623060" y="3803087"/>
          <a:ext cx="1851660" cy="61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4" imgW="1332921" imgH="444307" progId="">
                  <p:embed/>
                </p:oleObj>
              </mc:Choice>
              <mc:Fallback>
                <p:oleObj name="Equation" r:id="rId4" imgW="1332921" imgH="444307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C43976B-4409-4141-B48E-BFA016486F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3060" y="3803087"/>
                        <a:ext cx="1851660" cy="617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43436FC-8704-426E-A945-3761EE94660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737860" y="3219822"/>
          <a:ext cx="2187416" cy="61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6" imgW="1574800" imgH="444500" progId="">
                  <p:embed/>
                </p:oleObj>
              </mc:Choice>
              <mc:Fallback>
                <p:oleObj name="Equation" r:id="rId6" imgW="1574800" imgH="444500" progId="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C776CA4-BB0A-4218-9620-01144DC27E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7860" y="3219822"/>
                        <a:ext cx="2187416" cy="617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3846606-50FA-41AD-B563-F250A2A5365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492240" y="4016373"/>
          <a:ext cx="1728788" cy="545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8" imgW="1244600" imgH="393700" progId="">
                  <p:embed/>
                </p:oleObj>
              </mc:Choice>
              <mc:Fallback>
                <p:oleObj name="Equation" r:id="rId8" imgW="1244600" imgH="39370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BE31669-052C-411D-B42B-9FCAAF09A3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240" y="4016373"/>
                        <a:ext cx="1728788" cy="5457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B22E721-5C7B-4F3D-918A-EE9BC1AA9DE0}"/>
              </a:ext>
            </a:extLst>
          </p:cNvPr>
          <p:cNvSpPr txBox="1"/>
          <p:nvPr/>
        </p:nvSpPr>
        <p:spPr>
          <a:xfrm>
            <a:off x="643905" y="4568286"/>
            <a:ext cx="7886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80" dirty="0">
                <a:solidFill>
                  <a:srgbClr val="FF0000"/>
                </a:solidFill>
              </a:rPr>
              <a:t>Undulator radiation approximated by Gaussians (at resonances) are not Fourier pairs (like beams following the Gaussian Shell-model)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2EBD65D-B7E7-49B7-AD38-1A0EA6FE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9943" y="981053"/>
            <a:ext cx="3344646" cy="265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B5F166-299C-4014-A739-16B233070A26}"/>
              </a:ext>
            </a:extLst>
          </p:cNvPr>
          <p:cNvCxnSpPr/>
          <p:nvPr/>
        </p:nvCxnSpPr>
        <p:spPr>
          <a:xfrm>
            <a:off x="3649784" y="3961944"/>
            <a:ext cx="2674620" cy="411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A55564-25C9-446C-8AA5-85C47C56C4C3}"/>
              </a:ext>
            </a:extLst>
          </p:cNvPr>
          <p:cNvCxnSpPr/>
          <p:nvPr/>
        </p:nvCxnSpPr>
        <p:spPr>
          <a:xfrm>
            <a:off x="6320790" y="3856449"/>
            <a:ext cx="68580" cy="411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B5AFFC-7970-4531-96FD-40397639EB36}"/>
              </a:ext>
            </a:extLst>
          </p:cNvPr>
          <p:cNvSpPr/>
          <p:nvPr/>
        </p:nvSpPr>
        <p:spPr>
          <a:xfrm>
            <a:off x="7726680" y="3673472"/>
            <a:ext cx="617220" cy="1165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F95D7A-6B0B-4763-A764-58229CDA104F}"/>
              </a:ext>
            </a:extLst>
          </p:cNvPr>
          <p:cNvCxnSpPr>
            <a:cxnSpLocks/>
          </p:cNvCxnSpPr>
          <p:nvPr/>
        </p:nvCxnSpPr>
        <p:spPr>
          <a:xfrm>
            <a:off x="3549112" y="1203154"/>
            <a:ext cx="2840258" cy="1210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106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4" y="77219"/>
            <a:ext cx="9076825" cy="492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Electron energy dispersion effect in Undulator (on-resonance)</a:t>
            </a:r>
            <a:endParaRPr sz="20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E9171A-08CB-2D55-3FAB-D52242C24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87" y="1008179"/>
            <a:ext cx="1461854" cy="13018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341FFCD-3E27-23AD-8566-6A3C4D134C54}"/>
              </a:ext>
            </a:extLst>
          </p:cNvPr>
          <p:cNvSpPr txBox="1"/>
          <p:nvPr/>
        </p:nvSpPr>
        <p:spPr>
          <a:xfrm>
            <a:off x="43518" y="574539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F9B45E-616D-3D32-E73C-06E85EE48473}"/>
              </a:ext>
            </a:extLst>
          </p:cNvPr>
          <p:cNvSpPr txBox="1"/>
          <p:nvPr/>
        </p:nvSpPr>
        <p:spPr>
          <a:xfrm>
            <a:off x="18419" y="95929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11B536-F421-FABA-2D34-B07F051028D9}"/>
              </a:ext>
            </a:extLst>
          </p:cNvPr>
          <p:cNvSpPr txBox="1"/>
          <p:nvPr/>
        </p:nvSpPr>
        <p:spPr>
          <a:xfrm>
            <a:off x="62920" y="1689956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334266-DFF5-237A-6E2D-80C5EC4DC13B}"/>
              </a:ext>
            </a:extLst>
          </p:cNvPr>
          <p:cNvSpPr txBox="1"/>
          <p:nvPr/>
        </p:nvSpPr>
        <p:spPr>
          <a:xfrm>
            <a:off x="3281858" y="563879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7D0AE7F-0263-6D98-7F70-1672BAD78715}"/>
              </a:ext>
            </a:extLst>
          </p:cNvPr>
          <p:cNvSpPr/>
          <p:nvPr/>
        </p:nvSpPr>
        <p:spPr>
          <a:xfrm>
            <a:off x="3310731" y="451270"/>
            <a:ext cx="1702802" cy="2036822"/>
          </a:xfrm>
          <a:prstGeom prst="roundRect">
            <a:avLst/>
          </a:prstGeom>
          <a:solidFill>
            <a:schemeClr val="accent3"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036B6-CB2E-47FA-BF5C-CE1DDC9B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9" y="1224940"/>
            <a:ext cx="971918" cy="454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B0E2A-46F3-478C-95DA-284176EBE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7" y="1974758"/>
            <a:ext cx="1315047" cy="3077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A9C45F-5B97-4CE1-B526-860A8A10879D}"/>
              </a:ext>
            </a:extLst>
          </p:cNvPr>
          <p:cNvSpPr txBox="1"/>
          <p:nvPr/>
        </p:nvSpPr>
        <p:spPr>
          <a:xfrm>
            <a:off x="110007" y="2361629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alibri"/>
                <a:cs typeface="Calibri"/>
              </a:rPr>
              <a:t>Emittance: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CCC93-9318-4E6D-8331-369E2A054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05" y="2619933"/>
            <a:ext cx="1343212" cy="5048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5A8D30-FD0E-4F2F-A1B0-A699A5510012}"/>
              </a:ext>
            </a:extLst>
          </p:cNvPr>
          <p:cNvSpPr txBox="1"/>
          <p:nvPr/>
        </p:nvSpPr>
        <p:spPr>
          <a:xfrm>
            <a:off x="1780606" y="485494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Many e</a:t>
            </a:r>
            <a:r>
              <a:rPr lang="en-US" sz="2400" baseline="30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F56F8-2DD5-46F2-89D8-F783EF341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837" y="1094662"/>
            <a:ext cx="1736328" cy="573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D642B-A452-4244-856E-CC0A1DCD4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814" y="1793643"/>
            <a:ext cx="1308917" cy="619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27FA2-7DEB-4B31-8E19-BE13DFBD8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962" y="2972780"/>
            <a:ext cx="2029108" cy="600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C775D-3180-4CFA-AF78-B984611D4E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4434" y="4151365"/>
            <a:ext cx="1095577" cy="287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9C5080-930A-4BE6-8FDC-69E8AC192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3275" y="3646500"/>
            <a:ext cx="1957893" cy="3168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BA4A94-94B2-46C4-941A-ED5C442C3D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9040" y="1177857"/>
            <a:ext cx="3429000" cy="22642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044649-B206-4D12-B48E-E039F7419285}"/>
              </a:ext>
            </a:extLst>
          </p:cNvPr>
          <p:cNvSpPr txBox="1"/>
          <p:nvPr/>
        </p:nvSpPr>
        <p:spPr>
          <a:xfrm>
            <a:off x="6063004" y="3576506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Sanchez del Rio, M. &amp; Reyes-Herrera, J. (2025). </a:t>
            </a:r>
          </a:p>
          <a:p>
            <a:r>
              <a:rPr lang="en-GB" sz="800" dirty="0"/>
              <a:t>J. Synchrotron Rad. 32, 340–354. </a:t>
            </a:r>
          </a:p>
          <a:p>
            <a:r>
              <a:rPr lang="en-GB" sz="800" dirty="0">
                <a:hlinkClick r:id="rId13"/>
              </a:rPr>
              <a:t>http://dx.doi.org/10.1107/S1600577525000190</a:t>
            </a:r>
            <a:r>
              <a:rPr lang="en-GB" sz="800" dirty="0"/>
              <a:t> </a:t>
            </a:r>
          </a:p>
        </p:txBody>
      </p:sp>
      <p:sp>
        <p:nvSpPr>
          <p:cNvPr id="30" name="Rounded Rectangle 38">
            <a:extLst>
              <a:ext uri="{FF2B5EF4-FFF2-40B4-BE49-F238E27FC236}">
                <a16:creationId xmlns:a16="http://schemas.microsoft.com/office/drawing/2014/main" id="{4FDC0F41-DB64-4C3E-8AA5-E82F72EE88EC}"/>
              </a:ext>
            </a:extLst>
          </p:cNvPr>
          <p:cNvSpPr/>
          <p:nvPr/>
        </p:nvSpPr>
        <p:spPr>
          <a:xfrm>
            <a:off x="1581054" y="488902"/>
            <a:ext cx="1700804" cy="1981051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699173-1F68-4494-90BE-CFF2F262C7AD}"/>
              </a:ext>
            </a:extLst>
          </p:cNvPr>
          <p:cNvSpPr txBox="1"/>
          <p:nvPr/>
        </p:nvSpPr>
        <p:spPr>
          <a:xfrm>
            <a:off x="228899" y="3633198"/>
            <a:ext cx="2733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Tanaka, T. &amp; Kitamura, H. (2009).</a:t>
            </a:r>
          </a:p>
          <a:p>
            <a:r>
              <a:rPr lang="en-GB" sz="1000" dirty="0"/>
              <a:t>J. Synchrotron Rad. 16, 380–386. </a:t>
            </a:r>
          </a:p>
          <a:p>
            <a:r>
              <a:rPr lang="en-GB" sz="1000" dirty="0">
                <a:hlinkClick r:id="rId14"/>
              </a:rPr>
              <a:t>https://doi.org/10.1107/S0909049509009479</a:t>
            </a:r>
            <a:r>
              <a:rPr lang="en-GB" sz="1000" dirty="0"/>
              <a:t>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A87169-46CC-4B32-ACA6-6A2567C04364}"/>
              </a:ext>
            </a:extLst>
          </p:cNvPr>
          <p:cNvSpPr txBox="1"/>
          <p:nvPr/>
        </p:nvSpPr>
        <p:spPr>
          <a:xfrm>
            <a:off x="3084232" y="2565530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Tanaka &amp; Kitamura: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64E3C83-ED62-D6DE-7FA3-AB5E6F1DADCD}"/>
              </a:ext>
            </a:extLst>
          </p:cNvPr>
          <p:cNvSpPr/>
          <p:nvPr/>
        </p:nvSpPr>
        <p:spPr>
          <a:xfrm>
            <a:off x="67175" y="467945"/>
            <a:ext cx="1446965" cy="2751798"/>
          </a:xfrm>
          <a:prstGeom prst="roundRect">
            <a:avLst/>
          </a:prstGeom>
          <a:solidFill>
            <a:srgbClr val="FFC000">
              <a:alpha val="15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C44CC-C7BA-4094-8F0E-3E23FBDFCD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82961" y="4523574"/>
            <a:ext cx="1158340" cy="281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CF5537-15F2-4FB8-941B-269BDF252AC2}"/>
              </a:ext>
            </a:extLst>
          </p:cNvPr>
          <p:cNvSpPr txBox="1"/>
          <p:nvPr/>
        </p:nvSpPr>
        <p:spPr>
          <a:xfrm>
            <a:off x="3324905" y="4587902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X</a:t>
            </a:r>
            <a:r>
              <a:rPr lang="en-US" sz="900" dirty="0"/>
              <a:t>=</a:t>
            </a:r>
            <a:endParaRPr lang="en-GB" dirty="0"/>
          </a:p>
        </p:txBody>
      </p:sp>
      <p:sp>
        <p:nvSpPr>
          <p:cNvPr id="34" name="Rounded Rectangle 39">
            <a:extLst>
              <a:ext uri="{FF2B5EF4-FFF2-40B4-BE49-F238E27FC236}">
                <a16:creationId xmlns:a16="http://schemas.microsoft.com/office/drawing/2014/main" id="{863F1D55-301F-428E-97A4-7909E6AC9FAA}"/>
              </a:ext>
            </a:extLst>
          </p:cNvPr>
          <p:cNvSpPr/>
          <p:nvPr/>
        </p:nvSpPr>
        <p:spPr>
          <a:xfrm>
            <a:off x="2937439" y="2571750"/>
            <a:ext cx="2449384" cy="2336804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8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X-rays to SR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D7C67-8D78-41EE-876E-AF526A04C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78" y="1195036"/>
            <a:ext cx="4942244" cy="2590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A3928-6B1A-4264-AE29-5FC740F1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34" y="1057305"/>
            <a:ext cx="2465679" cy="309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510D6-E39C-4A8F-B1B5-5E2B46799296}"/>
              </a:ext>
            </a:extLst>
          </p:cNvPr>
          <p:cNvSpPr txBox="1"/>
          <p:nvPr/>
        </p:nvSpPr>
        <p:spPr>
          <a:xfrm>
            <a:off x="5858311" y="3931588"/>
            <a:ext cx="27093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https://doi.org/10.1119/1.13289</a:t>
            </a:r>
            <a:r>
              <a:rPr lang="en-GB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35F9C-E4CC-416B-9399-E46DE76BE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706" y="4295865"/>
            <a:ext cx="1706820" cy="3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42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77219"/>
            <a:ext cx="8954100" cy="492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Electron energy dispersion effect in Undulator (off-resonance)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23AA9-888F-456F-809A-BC60F5CD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4" y="775565"/>
            <a:ext cx="3841222" cy="2996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D8209-2537-4EBD-9D07-BF2DF40C6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099" y="775565"/>
            <a:ext cx="3692063" cy="3133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54253D-2AFE-424F-ADB7-45726FC7895C}"/>
              </a:ext>
            </a:extLst>
          </p:cNvPr>
          <p:cNvSpPr txBox="1"/>
          <p:nvPr/>
        </p:nvSpPr>
        <p:spPr>
          <a:xfrm>
            <a:off x="67175" y="4258720"/>
            <a:ext cx="88648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 that the most changes (values that separate from one) are observed for small values of E − E0. </a:t>
            </a:r>
          </a:p>
          <a:p>
            <a:r>
              <a:rPr lang="en-US" sz="1100" dirty="0"/>
              <a:t>We compared these results with the values from Nash et al. (2019) applied to our particular undulator. The map for angles (c) agrees well with our corresponding </a:t>
            </a:r>
            <a:r>
              <a:rPr lang="en-US" sz="1100" dirty="0" err="1"/>
              <a:t>r.m.s.</a:t>
            </a:r>
            <a:r>
              <a:rPr lang="en-US" sz="1100" dirty="0"/>
              <a:t> map (a)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0ABD9A-1FF5-4318-BC64-2EACB3CD0638}"/>
              </a:ext>
            </a:extLst>
          </p:cNvPr>
          <p:cNvSpPr txBox="1"/>
          <p:nvPr/>
        </p:nvSpPr>
        <p:spPr>
          <a:xfrm>
            <a:off x="520504" y="85807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angle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D6071-CFDB-43E7-B638-29622C76A4E8}"/>
              </a:ext>
            </a:extLst>
          </p:cNvPr>
          <p:cNvSpPr txBox="1"/>
          <p:nvPr/>
        </p:nvSpPr>
        <p:spPr>
          <a:xfrm>
            <a:off x="4647028" y="78437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angle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EB694-2B3A-4554-9ACA-6CEA6414B42D}"/>
              </a:ext>
            </a:extLst>
          </p:cNvPr>
          <p:cNvSpPr txBox="1"/>
          <p:nvPr/>
        </p:nvSpPr>
        <p:spPr>
          <a:xfrm>
            <a:off x="6581335" y="838748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angle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023EB-8BCE-478B-96D6-F9C9883573F1}"/>
              </a:ext>
            </a:extLst>
          </p:cNvPr>
          <p:cNvSpPr txBox="1"/>
          <p:nvPr/>
        </p:nvSpPr>
        <p:spPr>
          <a:xfrm>
            <a:off x="4647028" y="2417861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angle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13CFD-954C-4418-AA1E-30C7A05DE79D}"/>
              </a:ext>
            </a:extLst>
          </p:cNvPr>
          <p:cNvSpPr txBox="1"/>
          <p:nvPr/>
        </p:nvSpPr>
        <p:spPr>
          <a:xfrm>
            <a:off x="520504" y="234223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size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2F04C-4EFE-4EEE-9AD2-DE56017FFB68}"/>
              </a:ext>
            </a:extLst>
          </p:cNvPr>
          <p:cNvSpPr txBox="1"/>
          <p:nvPr/>
        </p:nvSpPr>
        <p:spPr>
          <a:xfrm>
            <a:off x="6540342" y="243897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size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DEA63-CAF0-4BDA-B997-E97B841DBFE4}"/>
              </a:ext>
            </a:extLst>
          </p:cNvPr>
          <p:cNvSpPr txBox="1"/>
          <p:nvPr/>
        </p:nvSpPr>
        <p:spPr>
          <a:xfrm>
            <a:off x="7026572" y="377083"/>
            <a:ext cx="21451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Sanchez del Rio, M. &amp; Reyes-Herrera, J. (2025). </a:t>
            </a:r>
          </a:p>
          <a:p>
            <a:r>
              <a:rPr lang="en-GB" sz="700" dirty="0"/>
              <a:t>J. Synchrotron Rad. 32, 340–354. </a:t>
            </a:r>
          </a:p>
          <a:p>
            <a:r>
              <a:rPr lang="en-GB" sz="700" dirty="0">
                <a:hlinkClick r:id="rId5"/>
              </a:rPr>
              <a:t>http://dx.doi.org/10.1107/S1600577525000190</a:t>
            </a:r>
            <a:r>
              <a:rPr lang="en-GB" sz="7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EBAB6-31AF-483A-9C63-FB6F372AED34}"/>
              </a:ext>
            </a:extLst>
          </p:cNvPr>
          <p:cNvSpPr txBox="1"/>
          <p:nvPr/>
        </p:nvSpPr>
        <p:spPr>
          <a:xfrm>
            <a:off x="4383099" y="3858306"/>
            <a:ext cx="4450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Nash, B., </a:t>
            </a:r>
            <a:r>
              <a:rPr lang="en-US" sz="600" dirty="0" err="1"/>
              <a:t>Chubar</a:t>
            </a:r>
            <a:r>
              <a:rPr lang="en-US" sz="600" dirty="0"/>
              <a:t>, O., </a:t>
            </a:r>
            <a:r>
              <a:rPr lang="en-US" sz="600" dirty="0" err="1"/>
              <a:t>Bruhwiler</a:t>
            </a:r>
            <a:r>
              <a:rPr lang="en-US" sz="600" dirty="0"/>
              <a:t>, D. L., </a:t>
            </a:r>
            <a:r>
              <a:rPr lang="en-US" sz="600" dirty="0" err="1"/>
              <a:t>Rakitin</a:t>
            </a:r>
            <a:r>
              <a:rPr lang="en-US" sz="600" dirty="0"/>
              <a:t>, M., Moeller, P., </a:t>
            </a:r>
            <a:r>
              <a:rPr lang="en-US" sz="600" dirty="0" err="1"/>
              <a:t>Nagler</a:t>
            </a:r>
            <a:r>
              <a:rPr lang="en-US" sz="600" dirty="0"/>
              <a:t>, R. &amp; Goldring, N. (2019). Proc. SPIE, 11110, 111100K</a:t>
            </a:r>
          </a:p>
          <a:p>
            <a:r>
              <a:rPr lang="en-GB" sz="800" dirty="0">
                <a:hlinkClick r:id="rId6"/>
              </a:rPr>
              <a:t>https://doi.org/10.1117/12.2530663</a:t>
            </a:r>
            <a:r>
              <a:rPr lang="en-GB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12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7654E-AE03-4FEB-8AF6-60BA6F663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3D3BFE-A1E9-4996-861E-EFD445C7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4578E-0FF9-4D22-AD95-4B3D32272191}"/>
              </a:ext>
            </a:extLst>
          </p:cNvPr>
          <p:cNvSpPr txBox="1"/>
          <p:nvPr/>
        </p:nvSpPr>
        <p:spPr>
          <a:xfrm>
            <a:off x="533816" y="813997"/>
            <a:ext cx="7039802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SR from SR (Synchrotron radiation from storage rings) is nowadays the most useful way to exploit high brilliance X-rays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Among the IDs (BM, Wigglers and Undulators) the undulators are the most efficient sources of X-rays. But the emission is complicated!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18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 1950-60 (parasite)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733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Moscow </a:t>
            </a:r>
            <a:r>
              <a:rPr lang="en-GB" dirty="0" err="1"/>
              <a:t>Univ</a:t>
            </a:r>
            <a:r>
              <a:rPr lang="en-GB" dirty="0"/>
              <a:t>/Lebedev Inst, DESY, Roma </a:t>
            </a:r>
            <a:r>
              <a:rPr lang="en-GB" dirty="0" err="1"/>
              <a:t>Univ</a:t>
            </a:r>
            <a:r>
              <a:rPr lang="en-GB" dirty="0"/>
              <a:t>/Frascati, Bonn </a:t>
            </a:r>
            <a:r>
              <a:rPr lang="en-GB" dirty="0" err="1"/>
              <a:t>Univ</a:t>
            </a:r>
            <a:r>
              <a:rPr lang="en-GB" dirty="0"/>
              <a:t>, NBS/Washington DC,</a:t>
            </a:r>
          </a:p>
          <a:p>
            <a:r>
              <a:rPr lang="en-GB" dirty="0" err="1"/>
              <a:t>Univ</a:t>
            </a:r>
            <a:r>
              <a:rPr lang="en-GB" dirty="0"/>
              <a:t> of Tokyo, Cornell, CEA, NINA… SPEAR, DORIS, VEPP-3, DCI, CESR/CHESS, ...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0FEB4-4B37-4CC6-A4DA-BAF55FB6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13" y="1802585"/>
            <a:ext cx="2275174" cy="2062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5A794-1A8D-420F-AEE1-9712FA1C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802585"/>
            <a:ext cx="2694285" cy="1948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7E69F-14F5-4C76-AF42-665AC9088BB0}"/>
              </a:ext>
            </a:extLst>
          </p:cNvPr>
          <p:cNvSpPr txBox="1"/>
          <p:nvPr/>
        </p:nvSpPr>
        <p:spPr>
          <a:xfrm>
            <a:off x="6044126" y="3381847"/>
            <a:ext cx="29081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end-1970-80 IDs</a:t>
            </a:r>
          </a:p>
          <a:p>
            <a:endParaRPr lang="en-US" dirty="0"/>
          </a:p>
          <a:p>
            <a:r>
              <a:rPr lang="en-US" dirty="0"/>
              <a:t>Winick et al (1981)</a:t>
            </a:r>
          </a:p>
          <a:p>
            <a:r>
              <a:rPr lang="en-US" dirty="0">
                <a:hlinkClick r:id="rId4"/>
              </a:rPr>
              <a:t>https://doi.org/10.1063/1.2914568</a:t>
            </a:r>
            <a:r>
              <a:rPr lang="en-US" dirty="0"/>
              <a:t> 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9C9DAA-98EB-4D4C-8A5D-019969450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91" y="1929314"/>
            <a:ext cx="1902916" cy="637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D7ECB7-AD53-43A1-A80E-CD7363712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91" y="2650654"/>
            <a:ext cx="1821762" cy="5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(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/>
              <a:t>~100 10</a:t>
            </a:r>
            <a:r>
              <a:rPr lang="en-US" baseline="30000" dirty="0"/>
              <a:t>-9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68515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Parasitic or </a:t>
            </a:r>
            <a:r>
              <a:rPr lang="en-GB" b="1" dirty="0"/>
              <a:t>dedicated</a:t>
            </a:r>
            <a:r>
              <a:rPr lang="en-GB" dirty="0"/>
              <a:t> on storage rings using bend magnets and wigglers</a:t>
            </a:r>
          </a:p>
          <a:p>
            <a:r>
              <a:rPr lang="en-GB" dirty="0"/>
              <a:t>Typically FODO lattices, few hundred nm-rad emittances</a:t>
            </a:r>
          </a:p>
          <a:p>
            <a:r>
              <a:rPr lang="en-GB" dirty="0"/>
              <a:t>SOR-RING, SRS, Photon Factory, UV-SOR, NSLS-I, Aladdin, Super ACO, Hefei,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0E48C-CDDC-47FD-9C99-C7900E2A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1" y="1853274"/>
            <a:ext cx="2313275" cy="1578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5A1DF-ECA3-43E1-B3DE-8BD36224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30" y="1853274"/>
            <a:ext cx="2721500" cy="136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86E1A-2F5B-4C33-B1F5-57B195A4D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044" y="1872324"/>
            <a:ext cx="2901119" cy="13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" y="62425"/>
            <a:ext cx="9309845" cy="569356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generation (</a:t>
            </a:r>
            <a:r>
              <a:rPr lang="en-US" dirty="0">
                <a:latin typeface="Symbol" panose="05050102010706020507" pitchFamily="18" charset="2"/>
              </a:rPr>
              <a:t>e </a:t>
            </a:r>
            <a:r>
              <a:rPr lang="en-US" dirty="0"/>
              <a:t>&lt;10 10</a:t>
            </a:r>
            <a:r>
              <a:rPr lang="en-US" baseline="30000" dirty="0"/>
              <a:t>-9</a:t>
            </a:r>
            <a:r>
              <a:rPr lang="en-US" dirty="0"/>
              <a:t>) – Dedicated and optimized for IDs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6851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ESRF APS SPring-8 ALS ALBA BESSY-II SPEAR3 SLS DLS Soleil </a:t>
            </a:r>
            <a:r>
              <a:rPr lang="en-GB" b="1" dirty="0" err="1"/>
              <a:t>Elettra</a:t>
            </a:r>
            <a:r>
              <a:rPr lang="en-GB" b="1" dirty="0"/>
              <a:t> SSRF TPS PLS NSLS-II etc.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46FE4-2654-488D-9766-4FAE986C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27" y="1556793"/>
            <a:ext cx="3566001" cy="29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0CFB9-84F5-498C-ACD2-BD3350827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"/>
                    </a14:imgEffect>
                    <a14:imgEffect>
                      <a14:brightnessContrast bright="45000"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7175" y="1589208"/>
            <a:ext cx="4071066" cy="28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2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45CAC-38B5-4984-A846-AE7AA5D109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03CE6-09C7-4BDF-8FED-50D1DB9A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" y="62425"/>
            <a:ext cx="9309845" cy="569356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generation (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/>
              <a:t> ~ 100 10-</a:t>
            </a:r>
            <a:r>
              <a:rPr lang="en-US" baseline="30000" dirty="0"/>
              <a:t>12</a:t>
            </a:r>
            <a:r>
              <a:rPr lang="en-US" dirty="0"/>
              <a:t>) – reduced H emittance to… DL?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F8715-E715-435F-A746-37972904DE7F}"/>
              </a:ext>
            </a:extLst>
          </p:cNvPr>
          <p:cNvSpPr txBox="1"/>
          <p:nvPr/>
        </p:nvSpPr>
        <p:spPr>
          <a:xfrm>
            <a:off x="335280" y="741680"/>
            <a:ext cx="685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MAX-IV, EBS-ESRF, …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5C979-E298-483F-AF76-A7A36131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59356"/>
            <a:ext cx="5208951" cy="1779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42DB51-0922-4F2D-A0F3-C9EF54AB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13" y="620274"/>
            <a:ext cx="2988207" cy="2149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DE204-6AD6-4EC4-8F32-DD8039996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984" y="3033674"/>
            <a:ext cx="2541881" cy="1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8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all">
                <a:solidFill>
                  <a:srgbClr val="FFFFFF"/>
                </a:solidFill>
              </a:rPr>
              <a:t>ESRF and EBS LATTICES</a:t>
            </a:r>
          </a:p>
        </p:txBody>
      </p:sp>
      <p:pic>
        <p:nvPicPr>
          <p:cNvPr id="77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635" y="704427"/>
            <a:ext cx="3402379" cy="253881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671412" y="3277081"/>
            <a:ext cx="912427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High Beta: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37.59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2.95 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dirty="0">
                <a:solidFill>
                  <a:srgbClr val="FF0000"/>
                </a:solidFill>
              </a:rPr>
              <a:t> = 415.0 </a:t>
            </a:r>
            <a:r>
              <a:rPr lang="en-US" sz="1050" dirty="0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FF0000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3.43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baseline="-25000" dirty="0">
                <a:solidFill>
                  <a:srgbClr val="FF0000"/>
                </a:solidFill>
              </a:rPr>
              <a:t>’</a:t>
            </a:r>
            <a:r>
              <a:rPr sz="1050" dirty="0">
                <a:solidFill>
                  <a:srgbClr val="FF0000"/>
                </a:solidFill>
              </a:rPr>
              <a:t>= 10.3 </a:t>
            </a:r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FF0000"/>
                </a:solidFill>
              </a:rPr>
              <a:t>rad</a:t>
            </a:r>
            <a:endParaRPr sz="1050" dirty="0">
              <a:solidFill>
                <a:srgbClr val="FF0000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=1.16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sp>
        <p:nvSpPr>
          <p:cNvPr id="79" name="Shape 79"/>
          <p:cNvSpPr/>
          <p:nvPr/>
        </p:nvSpPr>
        <p:spPr>
          <a:xfrm>
            <a:off x="3570937" y="3269717"/>
            <a:ext cx="978151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Low Beta: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0.35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3.0 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dirty="0">
                <a:solidFill>
                  <a:srgbClr val="FF0000"/>
                </a:solidFill>
              </a:rPr>
              <a:t> = 50.4 </a:t>
            </a:r>
            <a:r>
              <a:rPr lang="en-US" sz="1050" dirty="0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FF0000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3.44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baseline="-25000" dirty="0">
                <a:solidFill>
                  <a:srgbClr val="FF0000"/>
                </a:solidFill>
              </a:rPr>
              <a:t>’</a:t>
            </a:r>
            <a:r>
              <a:rPr sz="1050" dirty="0">
                <a:solidFill>
                  <a:srgbClr val="FF0000"/>
                </a:solidFill>
              </a:rPr>
              <a:t>= 107.2 </a:t>
            </a:r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FF0000"/>
                </a:solidFill>
              </a:rPr>
              <a:t>rad</a:t>
            </a:r>
            <a:endParaRPr sz="1050" dirty="0">
              <a:solidFill>
                <a:srgbClr val="FF0000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=1.16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sp>
        <p:nvSpPr>
          <p:cNvPr id="80" name="Shape 80"/>
          <p:cNvSpPr/>
          <p:nvPr/>
        </p:nvSpPr>
        <p:spPr>
          <a:xfrm>
            <a:off x="5708038" y="3287621"/>
            <a:ext cx="902809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EBS (S28D):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6.90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2.64 m</a:t>
            </a:r>
          </a:p>
          <a:p>
            <a:pPr lvl="0"/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51A026"/>
                </a:solidFill>
              </a:rPr>
              <a:t>x</a:t>
            </a:r>
            <a:r>
              <a:rPr sz="1050" dirty="0">
                <a:solidFill>
                  <a:srgbClr val="51A026"/>
                </a:solidFill>
              </a:rPr>
              <a:t> = 30.2 </a:t>
            </a:r>
            <a:r>
              <a:rPr lang="en-US" sz="1050" dirty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51A026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3.64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51A026"/>
                </a:solidFill>
              </a:rPr>
              <a:t>x</a:t>
            </a:r>
            <a:r>
              <a:rPr sz="1050" baseline="-25000" dirty="0">
                <a:solidFill>
                  <a:srgbClr val="51A026"/>
                </a:solidFill>
              </a:rPr>
              <a:t>’</a:t>
            </a:r>
            <a:r>
              <a:rPr sz="1050" dirty="0">
                <a:solidFill>
                  <a:srgbClr val="51A026"/>
                </a:solidFill>
              </a:rPr>
              <a:t>= 4.37 </a:t>
            </a:r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51A026"/>
                </a:solidFill>
              </a:rPr>
              <a:t>rad</a:t>
            </a:r>
            <a:endParaRPr sz="1050" dirty="0">
              <a:solidFill>
                <a:srgbClr val="51A026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=1.37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pic>
        <p:nvPicPr>
          <p:cNvPr id="81" name="image5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7404" y="751523"/>
            <a:ext cx="3330976" cy="25065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 rot="10800000">
            <a:off x="3026359" y="3057804"/>
            <a:ext cx="544579" cy="973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3" name="Shape 83"/>
          <p:cNvSpPr/>
          <p:nvPr/>
        </p:nvSpPr>
        <p:spPr>
          <a:xfrm rot="10800000" flipH="1">
            <a:off x="1499963" y="1884668"/>
            <a:ext cx="268047" cy="2154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16" y="0"/>
                </a:moveTo>
                <a:lnTo>
                  <a:pt x="0" y="0"/>
                </a:lnTo>
                <a:lnTo>
                  <a:pt x="0" y="14619"/>
                </a:lnTo>
                <a:lnTo>
                  <a:pt x="21600" y="14619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4" name="Shape 84"/>
          <p:cNvSpPr/>
          <p:nvPr/>
        </p:nvSpPr>
        <p:spPr>
          <a:xfrm rot="10800000">
            <a:off x="4985459" y="2598754"/>
            <a:ext cx="722581" cy="1450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5" name="Shape 85"/>
          <p:cNvSpPr/>
          <p:nvPr/>
        </p:nvSpPr>
        <p:spPr>
          <a:xfrm flipV="1">
            <a:off x="6917746" y="2598754"/>
            <a:ext cx="831215" cy="1450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6" name="Shape 86"/>
          <p:cNvSpPr/>
          <p:nvPr/>
        </p:nvSpPr>
        <p:spPr>
          <a:xfrm>
            <a:off x="1231117" y="544504"/>
            <a:ext cx="6097992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lvl="0"/>
            <a:r>
              <a:rPr sz="1050" dirty="0"/>
              <a:t>Horizontal emittance = 4000 pm                     Horizontal emittance = 1</a:t>
            </a:r>
            <a:r>
              <a:rPr lang="en-US" sz="1050" dirty="0"/>
              <a:t>3</a:t>
            </a:r>
            <a:r>
              <a:rPr sz="1050" dirty="0"/>
              <a:t>7 pm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1895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ESRF Double Bend Achromat (ESRF-1) -&gt; Multi-bend achromat (EBS)</a:t>
            </a: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94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9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531808" y="238256"/>
            <a:ext cx="9039600" cy="58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sz="1200" b="1" cap="all" dirty="0">
                <a:solidFill>
                  <a:srgbClr val="FFFFFF"/>
                </a:solidFill>
              </a:rPr>
              <a:t>EBS – ESRF </a:t>
            </a:r>
            <a:r>
              <a:rPr lang="en-US" sz="1200" b="1" cap="all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0098D4"/>
                </a:solidFill>
              </a:rPr>
              <a:t>U18 2m @ 8 keV L=2m observed at 30m</a:t>
            </a:r>
            <a:endParaRPr sz="1200" b="1" cap="all" dirty="0">
              <a:solidFill>
                <a:srgbClr val="FFFFFF"/>
              </a:solidFill>
            </a:endParaRPr>
          </a:p>
        </p:txBody>
      </p:sp>
      <p:grpSp>
        <p:nvGrpSpPr>
          <p:cNvPr id="95" name="Group 95"/>
          <p:cNvGrpSpPr/>
          <p:nvPr/>
        </p:nvGrpSpPr>
        <p:grpSpPr>
          <a:xfrm>
            <a:off x="2743200" y="742950"/>
            <a:ext cx="1898692" cy="4130638"/>
            <a:chOff x="0" y="0"/>
            <a:chExt cx="2531587" cy="5507516"/>
          </a:xfrm>
        </p:grpSpPr>
        <p:pic>
          <p:nvPicPr>
            <p:cNvPr id="91" name="image6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961" y="1606218"/>
              <a:ext cx="2520627" cy="2520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image7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2998273"/>
              <a:ext cx="2531588" cy="2509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8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961" y="0"/>
              <a:ext cx="2486900" cy="2486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image9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9285" y="558171"/>
              <a:ext cx="1683790" cy="512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6" name="image1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4168" y="1111784"/>
            <a:ext cx="992271" cy="3217223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2717901" y="742950"/>
            <a:ext cx="1906913" cy="4130639"/>
          </a:xfrm>
          <a:prstGeom prst="rect">
            <a:avLst/>
          </a:prstGeom>
          <a:ln w="10160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050"/>
          </a:p>
        </p:txBody>
      </p:sp>
      <p:pic>
        <p:nvPicPr>
          <p:cNvPr id="99" name="image12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28787" y="573605"/>
            <a:ext cx="2737214" cy="2138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13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15344" y="2712483"/>
            <a:ext cx="2549813" cy="17031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277999" y="-49107"/>
            <a:ext cx="6458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100" dirty="0"/>
              <a:t>Big increase of brightness and transverse coherence</a:t>
            </a:r>
          </a:p>
          <a:p>
            <a:endParaRPr lang="en-US" sz="27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8571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2205</TotalTime>
  <Words>1616</Words>
  <Application>Microsoft Office PowerPoint</Application>
  <PresentationFormat>On-screen Show (16:9)</PresentationFormat>
  <Paragraphs>279</Paragraphs>
  <Slides>31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ＭＳ Ｐゴシック</vt:lpstr>
      <vt:lpstr>Arial</vt:lpstr>
      <vt:lpstr>Arial Narrow</vt:lpstr>
      <vt:lpstr>Calibri</vt:lpstr>
      <vt:lpstr>Cambria Math</vt:lpstr>
      <vt:lpstr>Symbol</vt:lpstr>
      <vt:lpstr>Wingdings</vt:lpstr>
      <vt:lpstr>Simple Light</vt:lpstr>
      <vt:lpstr>Equation</vt:lpstr>
      <vt:lpstr>PowerPoint Presentation</vt:lpstr>
      <vt:lpstr>Outline</vt:lpstr>
      <vt:lpstr>From X-rays to SR</vt:lpstr>
      <vt:lpstr>1st generation 1950-60 (parasite)</vt:lpstr>
      <vt:lpstr>2nd generation (e~100 10-9)</vt:lpstr>
      <vt:lpstr>3rd  generation (e &lt;10 10-9) – Dedicated and optimized for IDs</vt:lpstr>
      <vt:lpstr>4th generation (e ~ 100 10-12) – reduced H emittance to… DL?</vt:lpstr>
      <vt:lpstr>ESRF and EBS LATTICES</vt:lpstr>
      <vt:lpstr>EBS – ESRF  U18 2m @ 8 keV L=2m observed at 30m</vt:lpstr>
      <vt:lpstr>ALS-U</vt:lpstr>
      <vt:lpstr>The Beam: Spectrum and Size</vt:lpstr>
      <vt:lpstr>Simulation of source emission</vt:lpstr>
      <vt:lpstr>Intensity vs E</vt:lpstr>
      <vt:lpstr>I(E) and I(x, y) are correlated (3D dependency)</vt:lpstr>
      <vt:lpstr>Examples of correlation between I(E) and I(x, y)</vt:lpstr>
      <vt:lpstr>How “I” is calculated?</vt:lpstr>
      <vt:lpstr>Simulation of source emission</vt:lpstr>
      <vt:lpstr>Bending magnets</vt:lpstr>
      <vt:lpstr>Insertion devices: K (deflection parameter) </vt:lpstr>
      <vt:lpstr>BM and wigglers:   B(s),           velocity            e- trajectory</vt:lpstr>
      <vt:lpstr>How Undulator Radiation is calculated?</vt:lpstr>
      <vt:lpstr>Undulator emission simulation</vt:lpstr>
      <vt:lpstr>Undulator emission simulation: Peak position vs aperture size</vt:lpstr>
      <vt:lpstr>Undulator emission simulation: Peak position vs K</vt:lpstr>
      <vt:lpstr>Undulator emission simulation: Peak position vs K</vt:lpstr>
      <vt:lpstr>Undulator emission simulation (gap)</vt:lpstr>
      <vt:lpstr>Undulator emission simulation</vt:lpstr>
      <vt:lpstr>Approximating emission on-resonance by Gaussians Onuki &amp; Elleaume Undulators, Wigglers  and their applications, CRC press, 2002  </vt:lpstr>
      <vt:lpstr>Electron energy dispersion effect in Undulator (on-resonance)</vt:lpstr>
      <vt:lpstr>Electron energy dispersion effect in Undulator (off-resonance)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158</cp:revision>
  <dcterms:modified xsi:type="dcterms:W3CDTF">2025-05-20T05:53:46Z</dcterms:modified>
</cp:coreProperties>
</file>